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72" r:id="rId8"/>
    <p:sldId id="273" r:id="rId9"/>
    <p:sldId id="271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43" autoAdjust="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C8B88-A1AE-7A40-9869-67F8303B41F9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ikeroweworks.com/2009/07/whats-brown-before-gree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Importance of Soil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Importance of Soil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Char char="u"/>
              <a:defRPr/>
            </a:pPr>
            <a:r>
              <a:rPr lang="en-US" dirty="0">
                <a:ea typeface="+mn-ea"/>
                <a:cs typeface="+mn-cs"/>
              </a:rPr>
              <a:t>Foundation for roads and structures</a:t>
            </a:r>
          </a:p>
          <a:p>
            <a:pPr eaLnBrk="1" hangingPunct="1">
              <a:buFont typeface="Wingdings" pitchFamily="1" charset="2"/>
              <a:buChar char="u"/>
              <a:defRPr/>
            </a:pPr>
            <a:r>
              <a:rPr lang="en-US" dirty="0">
                <a:ea typeface="+mn-ea"/>
                <a:cs typeface="+mn-cs"/>
              </a:rPr>
              <a:t>Home to plants and animals</a:t>
            </a:r>
          </a:p>
          <a:p>
            <a:pPr eaLnBrk="1" hangingPunct="1">
              <a:buFont typeface="Wingdings" pitchFamily="1" charset="2"/>
              <a:buChar char="u"/>
              <a:defRPr/>
            </a:pPr>
            <a:r>
              <a:rPr lang="en-US" dirty="0">
                <a:ea typeface="+mn-ea"/>
                <a:cs typeface="+mn-cs"/>
              </a:rPr>
              <a:t>Grow things in it</a:t>
            </a:r>
          </a:p>
          <a:p>
            <a:pPr eaLnBrk="1" hangingPunct="1">
              <a:buFont typeface="Wingdings" pitchFamily="1" charset="2"/>
              <a:buChar char="u"/>
              <a:defRPr/>
            </a:pPr>
            <a:r>
              <a:rPr lang="en-US" dirty="0">
                <a:ea typeface="+mn-ea"/>
                <a:cs typeface="+mn-cs"/>
              </a:rPr>
              <a:t>Contains and filters water</a:t>
            </a:r>
          </a:p>
          <a:p>
            <a:pPr eaLnBrk="1" hangingPunct="1">
              <a:buFont typeface="Wingdings" pitchFamily="1" charset="2"/>
              <a:buChar char="u"/>
              <a:defRPr/>
            </a:pPr>
            <a:r>
              <a:rPr lang="en-US" dirty="0">
                <a:ea typeface="+mn-ea"/>
                <a:cs typeface="+mn-cs"/>
              </a:rPr>
              <a:t>Helps dispose of waste</a:t>
            </a:r>
          </a:p>
          <a:p>
            <a:pPr eaLnBrk="1" hangingPunct="1">
              <a:buFont typeface="Wingdings" pitchFamily="1" charset="2"/>
              <a:buChar char="u"/>
              <a:defRPr/>
            </a:pPr>
            <a:r>
              <a:rPr lang="en-US" dirty="0">
                <a:ea typeface="+mn-ea"/>
                <a:cs typeface="+mn-cs"/>
              </a:rPr>
              <a:t>Basis for recreation areas</a:t>
            </a:r>
          </a:p>
        </p:txBody>
      </p:sp>
      <p:pic>
        <p:nvPicPr>
          <p:cNvPr id="19460" name="Picture 4" descr="MCBS01029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5713" y="231775"/>
            <a:ext cx="121761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185738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0" dirty="0">
                <a:ea typeface="+mj-ea"/>
                <a:cs typeface="+mj-cs"/>
              </a:rPr>
              <a:t>Soils Perform Several Vital Functions</a:t>
            </a:r>
          </a:p>
        </p:txBody>
      </p:sp>
      <p:pic>
        <p:nvPicPr>
          <p:cNvPr id="20483" name="Picture 3" descr="sellsoil0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776557"/>
              </a:clrFrom>
              <a:clrTo>
                <a:srgbClr val="77655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" y="1082675"/>
            <a:ext cx="8132763" cy="563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238375" y="1279525"/>
            <a:ext cx="2505075" cy="825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Sustaining plant and animal life below and above the surface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3794125" y="2149475"/>
            <a:ext cx="2533650" cy="825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Regulating and partitioning water and solute flow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3363913" y="3300413"/>
            <a:ext cx="2714625" cy="825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Filtering, buffering, degrading, immobilizing, and detoxifying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1" charset="0"/>
            </a:endParaRP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4910138" y="4414838"/>
            <a:ext cx="2679700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Storing and cycling nutrients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1344613" y="5759450"/>
            <a:ext cx="2624137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Providing support to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333"/>
            <a:ext cx="8229600" cy="573537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"I’m no expert, but if we’re going to save the Earth, the color of Dirt makes a heck of a lot more sense than the color of Envy. The way I see it, if we really want to get clean and green, we’re </a:t>
            </a:r>
            <a:r>
              <a:rPr lang="en-US" sz="4000" dirty="0" err="1" smtClean="0"/>
              <a:t>gonna</a:t>
            </a:r>
            <a:r>
              <a:rPr lang="en-US" sz="4000" dirty="0" smtClean="0"/>
              <a:t> have to get down with brown. In other words, we’re going to have to get our hands dirty." Mike Rowe</a:t>
            </a:r>
            <a:endParaRPr lang="en-US" sz="4000" dirty="0"/>
          </a:p>
        </p:txBody>
      </p:sp>
      <p:pic>
        <p:nvPicPr>
          <p:cNvPr id="4" name="Picture 3">
            <a:hlinkClick r:id="rId2" tooltip="click me"/>
          </p:cNvPr>
          <p:cNvPicPr>
            <a:picLocks noChangeAspect="1"/>
          </p:cNvPicPr>
          <p:nvPr/>
        </p:nvPicPr>
        <p:blipFill>
          <a:blip r:embed="rId3">
            <a:alphaModFix amt="54000"/>
          </a:blip>
          <a:stretch>
            <a:fillRect/>
          </a:stretch>
        </p:blipFill>
        <p:spPr>
          <a:xfrm>
            <a:off x="6697047" y="5181198"/>
            <a:ext cx="1778086" cy="1676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2858"/>
          </a:xfrm>
        </p:spPr>
        <p:txBody>
          <a:bodyPr/>
          <a:lstStyle/>
          <a:p>
            <a:r>
              <a:rPr lang="en-US" dirty="0" smtClean="0"/>
              <a:t>Assignment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0288"/>
            <a:ext cx="9144000" cy="5155876"/>
          </a:xfrm>
        </p:spPr>
        <p:txBody>
          <a:bodyPr>
            <a:noAutofit/>
          </a:bodyPr>
          <a:lstStyle/>
          <a:p>
            <a:pPr lvl="1" algn="ctr">
              <a:buNone/>
            </a:pPr>
            <a:r>
              <a:rPr lang="en-US" sz="4000" dirty="0" smtClean="0"/>
              <a:t>Using a computer look up the following information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What is arable soil  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How much land in being actually arable land in the U. S. 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How much land is arable in the world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Explain what you think can be done to help conserve the soil in the U. S. and in the world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How is the growing population effecting this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Objectives</a:t>
            </a:r>
            <a:endParaRPr lang="en-US" sz="5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dirty="0" smtClean="0"/>
              <a:t>Explain the importance of soil as a life supporting layer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dirty="0" smtClean="0"/>
              <a:t>Describe the agricultural and non agricultural uses of soil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600" dirty="0" smtClean="0"/>
              <a:t>What do you think</a:t>
            </a:r>
            <a:endParaRPr lang="en-US" sz="5600" dirty="0">
              <a:ea typeface="+mj-ea"/>
              <a:cs typeface="+mj-cs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1" charset="2"/>
              <a:buAutoNum type="arabicPeriod"/>
              <a:defRPr/>
            </a:pPr>
            <a:r>
              <a:rPr lang="en-US" dirty="0">
                <a:ea typeface="+mn-ea"/>
                <a:cs typeface="+mn-cs"/>
              </a:rPr>
              <a:t> </a:t>
            </a:r>
            <a:r>
              <a:rPr lang="en-US" sz="4800" dirty="0">
                <a:ea typeface="+mn-ea"/>
                <a:cs typeface="+mn-cs"/>
              </a:rPr>
              <a:t>Write down what you think the difference is between soil and dirt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1" charset="2"/>
              <a:buAutoNum type="arabicPeriod"/>
              <a:defRPr/>
            </a:pPr>
            <a:r>
              <a:rPr lang="en-US" sz="4800" dirty="0">
                <a:ea typeface="+mn-ea"/>
                <a:cs typeface="+mn-cs"/>
              </a:rPr>
              <a:t>List as many reasons you can think of why soil </a:t>
            </a:r>
            <a:r>
              <a:rPr lang="en-US" sz="4800" dirty="0" smtClean="0">
                <a:ea typeface="+mn-ea"/>
                <a:cs typeface="+mn-cs"/>
              </a:rPr>
              <a:t>is a precious resource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1" charset="2"/>
              <a:buChar char="u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SOIL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Char char="u"/>
              <a:defRPr/>
            </a:pPr>
            <a:r>
              <a:rPr lang="en-US" dirty="0">
                <a:ea typeface="+mn-ea"/>
                <a:cs typeface="+mn-cs"/>
              </a:rPr>
              <a:t>Geologic definition:  Loose surface of the earth as distinguished from solid bedrock; support of plant life not required.</a:t>
            </a:r>
          </a:p>
        </p:txBody>
      </p:sp>
      <p:pic>
        <p:nvPicPr>
          <p:cNvPr id="67588" name="Picture 4" descr="earth0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5300" y="3349625"/>
            <a:ext cx="2895600" cy="2867025"/>
          </a:xfrm>
          <a:prstGeom prst="rect">
            <a:avLst/>
          </a:prstGeom>
          <a:noFill/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SOIL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356350" cy="4530725"/>
          </a:xfrm>
        </p:spPr>
        <p:txBody>
          <a:bodyPr/>
          <a:lstStyle/>
          <a:p>
            <a:pPr eaLnBrk="1" hangingPunct="1">
              <a:buFont typeface="Wingdings" pitchFamily="1" charset="2"/>
              <a:buChar char="u"/>
              <a:defRPr/>
            </a:pPr>
            <a:r>
              <a:rPr lang="en-US" dirty="0">
                <a:ea typeface="+mn-ea"/>
                <a:cs typeface="+mn-cs"/>
              </a:rPr>
              <a:t>Traditional definition:  Material which nourishes and supports growing plants; foundation of every living thing</a:t>
            </a:r>
          </a:p>
        </p:txBody>
      </p:sp>
      <p:pic>
        <p:nvPicPr>
          <p:cNvPr id="17412" name="Picture 4" descr="MPj040915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8913" y="3441700"/>
            <a:ext cx="2098675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MCBS01029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5713" y="231775"/>
            <a:ext cx="121761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Dirt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1" charset="2"/>
              <a:buChar char="u"/>
              <a:defRPr/>
            </a:pPr>
            <a:r>
              <a:rPr lang="en-US" sz="4000" dirty="0">
                <a:ea typeface="+mn-ea"/>
                <a:cs typeface="+mn-cs"/>
              </a:rPr>
              <a:t>Soil out of place and unable to serve it’s purpose</a:t>
            </a:r>
          </a:p>
        </p:txBody>
      </p:sp>
      <p:pic>
        <p:nvPicPr>
          <p:cNvPr id="18436" name="Picture 4" descr="MCBS01029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5713" y="231775"/>
            <a:ext cx="121761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Functions of Soil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" charset="2"/>
              <a:buNone/>
            </a:pPr>
            <a:r>
              <a:rPr lang="en-US" dirty="0">
                <a:ea typeface="Times New Roman" pitchFamily="1" charset="0"/>
                <a:cs typeface="Times New Roman" pitchFamily="1" charset="0"/>
              </a:rPr>
              <a:t>1.	</a:t>
            </a:r>
            <a:r>
              <a:rPr lang="en-US" dirty="0"/>
              <a:t>Plant growth-soil provides physical support,</a:t>
            </a:r>
            <a:r>
              <a:rPr lang="en-US" u="sng" dirty="0"/>
              <a:t> </a:t>
            </a:r>
            <a:r>
              <a:rPr lang="en-US" b="1" u="sng" dirty="0"/>
              <a:t>nutrients</a:t>
            </a:r>
            <a:r>
              <a:rPr lang="en-US" u="sng" dirty="0"/>
              <a:t>,</a:t>
            </a:r>
            <a:r>
              <a:rPr lang="en-US" dirty="0"/>
              <a:t> </a:t>
            </a:r>
            <a:r>
              <a:rPr lang="en-US" b="1" u="sng" dirty="0"/>
              <a:t>water</a:t>
            </a:r>
            <a:r>
              <a:rPr lang="en-US" dirty="0"/>
              <a:t>, and</a:t>
            </a:r>
            <a:r>
              <a:rPr lang="en-US" b="1" u="sng" dirty="0"/>
              <a:t> air</a:t>
            </a:r>
            <a:r>
              <a:rPr lang="en-US" dirty="0"/>
              <a:t> (CO</a:t>
            </a:r>
            <a:r>
              <a:rPr lang="en-US" baseline="-25000" dirty="0"/>
              <a:t>2</a:t>
            </a:r>
            <a:r>
              <a:rPr lang="en-US" dirty="0"/>
              <a:t> &amp; H</a:t>
            </a:r>
            <a:r>
              <a:rPr lang="en-US" baseline="-25000" dirty="0"/>
              <a:t>2</a:t>
            </a:r>
            <a:r>
              <a:rPr lang="en-US" dirty="0"/>
              <a:t>O)</a:t>
            </a:r>
          </a:p>
          <a:p>
            <a:pPr eaLnBrk="1" hangingPunct="1">
              <a:buFont typeface="Wingdings 2" pitchFamily="1" charset="2"/>
              <a:buNone/>
            </a:pPr>
            <a:r>
              <a:rPr lang="en-US" dirty="0">
                <a:ea typeface="Times New Roman" pitchFamily="1" charset="0"/>
                <a:cs typeface="Times New Roman" pitchFamily="1" charset="0"/>
              </a:rPr>
              <a:t>2.	</a:t>
            </a:r>
            <a:r>
              <a:rPr lang="en-US" dirty="0"/>
              <a:t>Recycle raw material-The</a:t>
            </a:r>
            <a:r>
              <a:rPr lang="en-US" u="sng" dirty="0"/>
              <a:t> </a:t>
            </a:r>
            <a:r>
              <a:rPr lang="en-US" b="1" u="sng" dirty="0"/>
              <a:t>decomposition</a:t>
            </a:r>
            <a:r>
              <a:rPr lang="en-US" u="sng" dirty="0"/>
              <a:t> </a:t>
            </a:r>
            <a:r>
              <a:rPr lang="en-US" dirty="0"/>
              <a:t>of organic matter returns</a:t>
            </a:r>
            <a:r>
              <a:rPr lang="en-US" u="sng" dirty="0"/>
              <a:t> </a:t>
            </a:r>
            <a:r>
              <a:rPr lang="en-US" b="1" u="sng" dirty="0"/>
              <a:t>nutrients</a:t>
            </a:r>
            <a:r>
              <a:rPr lang="en-US" b="1" dirty="0"/>
              <a:t> </a:t>
            </a:r>
            <a:r>
              <a:rPr lang="en-US" dirty="0"/>
              <a:t>to the soil for use by other plants.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Functions of Soil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" charset="2"/>
              <a:buChar char="A"/>
            </a:pPr>
            <a:endParaRPr lang="en-US" dirty="0">
              <a:ea typeface="Times New Roman" pitchFamily="1" charset="0"/>
              <a:cs typeface="Times New Roman" pitchFamily="1" charset="0"/>
            </a:endParaRPr>
          </a:p>
          <a:p>
            <a:pPr eaLnBrk="1" hangingPunct="1">
              <a:buFont typeface="Wingdings 2" pitchFamily="1" charset="2"/>
              <a:buNone/>
            </a:pPr>
            <a:r>
              <a:rPr lang="en-US" dirty="0">
                <a:ea typeface="Times New Roman" pitchFamily="1" charset="0"/>
                <a:cs typeface="Times New Roman" pitchFamily="1" charset="0"/>
              </a:rPr>
              <a:t>3.	</a:t>
            </a:r>
            <a:r>
              <a:rPr lang="en-US" dirty="0"/>
              <a:t>Habitat for soil organisms-This is the home for </a:t>
            </a:r>
            <a:r>
              <a:rPr lang="en-US" b="1" u="sng" dirty="0"/>
              <a:t>Billions</a:t>
            </a:r>
            <a:r>
              <a:rPr lang="en-US" b="1" dirty="0"/>
              <a:t> </a:t>
            </a:r>
            <a:r>
              <a:rPr lang="en-US" dirty="0"/>
              <a:t>of organisms both </a:t>
            </a:r>
            <a:r>
              <a:rPr lang="en-US" b="1" u="sng" dirty="0"/>
              <a:t>producers</a:t>
            </a:r>
            <a:r>
              <a:rPr lang="en-US" dirty="0"/>
              <a:t> and </a:t>
            </a:r>
            <a:r>
              <a:rPr lang="en-US" b="1" u="sng" dirty="0"/>
              <a:t>consumers</a:t>
            </a:r>
            <a:r>
              <a:rPr lang="en-US" u="sng" dirty="0"/>
              <a:t>.</a:t>
            </a:r>
            <a:endParaRPr lang="en-US" dirty="0"/>
          </a:p>
          <a:p>
            <a:pPr eaLnBrk="1" hangingPunct="1">
              <a:buFont typeface="Wingdings 2" pitchFamily="1" charset="2"/>
              <a:buNone/>
            </a:pPr>
            <a:r>
              <a:rPr lang="en-US" dirty="0">
                <a:ea typeface="Times New Roman" pitchFamily="1" charset="0"/>
                <a:cs typeface="Times New Roman" pitchFamily="1" charset="0"/>
              </a:rPr>
              <a:t>4.	</a:t>
            </a:r>
            <a:r>
              <a:rPr lang="en-US" dirty="0"/>
              <a:t>Engineering medium-Soil effects the types of </a:t>
            </a:r>
            <a:r>
              <a:rPr lang="en-US" b="1" u="sng" dirty="0"/>
              <a:t>Building construction</a:t>
            </a:r>
            <a:r>
              <a:rPr lang="en-US" dirty="0"/>
              <a:t> activities.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supporting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the following depend on and use soil</a:t>
            </a:r>
          </a:p>
          <a:p>
            <a:pPr lvl="1"/>
            <a:r>
              <a:rPr lang="en-US" dirty="0" smtClean="0"/>
              <a:t>Plants</a:t>
            </a:r>
          </a:p>
          <a:p>
            <a:pPr lvl="1"/>
            <a:r>
              <a:rPr lang="en-US" dirty="0" smtClean="0"/>
              <a:t>Animals</a:t>
            </a:r>
          </a:p>
          <a:p>
            <a:pPr lvl="1"/>
            <a:r>
              <a:rPr lang="en-US" dirty="0" smtClean="0"/>
              <a:t>Humans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336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Wingdings 2</vt:lpstr>
      <vt:lpstr>Office Theme</vt:lpstr>
      <vt:lpstr>The Importance of Soil</vt:lpstr>
      <vt:lpstr>Objectives</vt:lpstr>
      <vt:lpstr>What do you think</vt:lpstr>
      <vt:lpstr>SOIL</vt:lpstr>
      <vt:lpstr>SOIL</vt:lpstr>
      <vt:lpstr>Dirt</vt:lpstr>
      <vt:lpstr>Functions of Soil</vt:lpstr>
      <vt:lpstr>Functions of Soil</vt:lpstr>
      <vt:lpstr>Soil supporting life</vt:lpstr>
      <vt:lpstr>Importance of Soil</vt:lpstr>
      <vt:lpstr>Soils Perform Several Vital Functions</vt:lpstr>
      <vt:lpstr>PowerPoint Presentation</vt:lpstr>
      <vt:lpstr>Assignment </vt:lpstr>
    </vt:vector>
  </TitlesOfParts>
  <Company>ICSD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Soil</dc:title>
  <dc:creator>teacher</dc:creator>
  <cp:lastModifiedBy>asduser</cp:lastModifiedBy>
  <cp:revision>9</cp:revision>
  <dcterms:created xsi:type="dcterms:W3CDTF">2012-03-18T19:03:31Z</dcterms:created>
  <dcterms:modified xsi:type="dcterms:W3CDTF">2016-11-04T20:14:49Z</dcterms:modified>
</cp:coreProperties>
</file>