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7" r:id="rId6"/>
    <p:sldId id="261" r:id="rId7"/>
    <p:sldId id="262" r:id="rId8"/>
    <p:sldId id="272" r:id="rId9"/>
    <p:sldId id="273" r:id="rId10"/>
    <p:sldId id="274" r:id="rId11"/>
    <p:sldId id="275" r:id="rId12"/>
    <p:sldId id="276" r:id="rId13"/>
    <p:sldId id="263" r:id="rId14"/>
    <p:sldId id="264" r:id="rId15"/>
    <p:sldId id="270" r:id="rId16"/>
    <p:sldId id="265" r:id="rId17"/>
    <p:sldId id="266" r:id="rId18"/>
    <p:sldId id="278" r:id="rId19"/>
    <p:sldId id="267" r:id="rId20"/>
    <p:sldId id="279" r:id="rId21"/>
    <p:sldId id="268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643"/>
  </p:normalViewPr>
  <p:slideViewPr>
    <p:cSldViewPr>
      <p:cViewPr varScale="1">
        <p:scale>
          <a:sx n="90" d="100"/>
          <a:sy n="90" d="100"/>
        </p:scale>
        <p:origin x="74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A62E-9272-45BF-9B33-95E81C84E995}" type="datetimeFigureOut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121A-6413-4C86-95D6-53B963A7B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39258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A62E-9272-45BF-9B33-95E81C84E995}" type="datetimeFigureOut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121A-6413-4C86-95D6-53B963A7B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68035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A62E-9272-45BF-9B33-95E81C84E995}" type="datetimeFigureOut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121A-6413-4C86-95D6-53B963A7B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20177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A62E-9272-45BF-9B33-95E81C84E995}" type="datetimeFigureOut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121A-6413-4C86-95D6-53B963A7B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5708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A62E-9272-45BF-9B33-95E81C84E995}" type="datetimeFigureOut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121A-6413-4C86-95D6-53B963A7B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91785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A62E-9272-45BF-9B33-95E81C84E995}" type="datetimeFigureOut">
              <a:rPr lang="en-US" smtClean="0"/>
              <a:t>8/19/16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121A-6413-4C86-95D6-53B963A7B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35024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A62E-9272-45BF-9B33-95E81C84E995}" type="datetimeFigureOut">
              <a:rPr lang="en-US" smtClean="0"/>
              <a:t>8/19/16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121A-6413-4C86-95D6-53B963A7B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07647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A62E-9272-45BF-9B33-95E81C84E995}" type="datetimeFigureOut">
              <a:rPr lang="en-US" smtClean="0"/>
              <a:t>8/19/16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121A-6413-4C86-95D6-53B963A7B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1643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A62E-9272-45BF-9B33-95E81C84E995}" type="datetimeFigureOut">
              <a:rPr lang="en-US" smtClean="0"/>
              <a:t>8/19/16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121A-6413-4C86-95D6-53B963A7B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12791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A62E-9272-45BF-9B33-95E81C84E995}" type="datetimeFigureOut">
              <a:rPr lang="en-US" smtClean="0"/>
              <a:t>8/19/16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121A-6413-4C86-95D6-53B963A7B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53766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A62E-9272-45BF-9B33-95E81C84E995}" type="datetimeFigureOut">
              <a:rPr lang="en-US" smtClean="0"/>
              <a:t>8/19/16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121A-6413-4C86-95D6-53B963A7B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03466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A62E-9272-45BF-9B33-95E81C84E995}" type="datetimeFigureOut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3121A-6413-4C86-95D6-53B963A7B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5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NUL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39440"/>
            <a:ext cx="2202180" cy="220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57" y="152400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 Science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FFA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 the CLOCK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305800" cy="2514600"/>
          </a:xfrm>
        </p:spPr>
        <p:txBody>
          <a:bodyPr/>
          <a:lstStyle/>
          <a:p>
            <a:r>
              <a:rPr lang="en-US" sz="2400" dirty="0" smtClean="0">
                <a:solidFill>
                  <a:srgbClr val="002060"/>
                </a:solidFill>
              </a:rPr>
              <a:t>At the completion of this unit, students will be able to:</a:t>
            </a:r>
          </a:p>
          <a:p>
            <a:pPr marL="514350" indent="-514350" algn="l">
              <a:buAutoNum type="alphaUcPeriod"/>
            </a:pPr>
            <a:r>
              <a:rPr lang="en-US" sz="2400" dirty="0" smtClean="0">
                <a:solidFill>
                  <a:srgbClr val="002060"/>
                </a:solidFill>
              </a:rPr>
              <a:t>Describe the purpose, benefits, organization, and structure of the National FFA organization</a:t>
            </a:r>
          </a:p>
          <a:p>
            <a:pPr marL="514350" indent="-514350" algn="l">
              <a:buAutoNum type="alphaUcPeriod"/>
            </a:pPr>
            <a:endParaRPr lang="en-US" sz="2400" dirty="0" smtClean="0"/>
          </a:p>
          <a:p>
            <a:pPr marL="514350" indent="-51435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914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95570">
            <a:off x="-803753" y="31368"/>
            <a:ext cx="4386943" cy="1470025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5:00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01686" y="-2949"/>
            <a:ext cx="655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Degrees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0854" y="1328127"/>
            <a:ext cx="608134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</a:t>
            </a:r>
          </a:p>
          <a:p>
            <a:pPr lvl="1">
              <a:buFontTx/>
              <a:buNone/>
            </a:pPr>
            <a:r>
              <a:rPr lang="en-US" sz="4400" dirty="0" smtClean="0"/>
              <a:t>-</a:t>
            </a:r>
            <a:r>
              <a:rPr lang="en-US" sz="3200" dirty="0" smtClean="0"/>
              <a:t>Earned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year of membership</a:t>
            </a:r>
          </a:p>
          <a:p>
            <a:pPr lvl="1">
              <a:buFontTx/>
              <a:buNone/>
            </a:pPr>
            <a:r>
              <a:rPr lang="en-US" sz="3200" dirty="0" smtClean="0"/>
              <a:t>-Pin is Silver</a:t>
            </a:r>
          </a:p>
          <a:p>
            <a:pPr lvl="1">
              <a:buFontTx/>
              <a:buNone/>
            </a:pPr>
            <a:endParaRPr lang="en-US" sz="4400" dirty="0" smtClean="0"/>
          </a:p>
          <a:p>
            <a:endParaRPr lang="en-US" sz="2800" dirty="0" smtClean="0"/>
          </a:p>
        </p:txBody>
      </p:sp>
      <p:pic>
        <p:nvPicPr>
          <p:cNvPr id="6" name="Picture 4" descr="http://www.ohioffa.org/programs/images/chapterp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676400"/>
            <a:ext cx="2667000" cy="335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87569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95570">
            <a:off x="-803753" y="31368"/>
            <a:ext cx="4386943" cy="1470025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5:00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01686" y="-2949"/>
            <a:ext cx="655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Degrees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0854" y="1328127"/>
            <a:ext cx="608134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</a:t>
            </a:r>
          </a:p>
          <a:p>
            <a:pPr lvl="1">
              <a:buFontTx/>
              <a:buNone/>
            </a:pPr>
            <a:r>
              <a:rPr lang="en-US" sz="4400" dirty="0" smtClean="0"/>
              <a:t>-</a:t>
            </a:r>
            <a:r>
              <a:rPr lang="en-US" sz="3200" dirty="0" smtClean="0"/>
              <a:t>Earned 3</a:t>
            </a:r>
            <a:r>
              <a:rPr lang="en-US" sz="3200" baseline="30000" dirty="0" smtClean="0"/>
              <a:t>rd</a:t>
            </a:r>
            <a:r>
              <a:rPr lang="en-US" sz="3200" dirty="0"/>
              <a:t> </a:t>
            </a:r>
            <a:r>
              <a:rPr lang="en-US" sz="3200" dirty="0" smtClean="0"/>
              <a:t>year of membership</a:t>
            </a:r>
          </a:p>
          <a:p>
            <a:pPr lvl="1">
              <a:buFontTx/>
              <a:buNone/>
            </a:pPr>
            <a:r>
              <a:rPr lang="en-US" sz="3200" dirty="0" smtClean="0"/>
              <a:t>-Pin is Gold and hangs from chain</a:t>
            </a:r>
          </a:p>
          <a:p>
            <a:pPr lvl="1">
              <a:buFontTx/>
              <a:buNone/>
            </a:pPr>
            <a:endParaRPr lang="en-US" sz="4400" dirty="0" smtClean="0"/>
          </a:p>
          <a:p>
            <a:endParaRPr lang="en-US" sz="2800" dirty="0" smtClean="0"/>
          </a:p>
        </p:txBody>
      </p:sp>
      <p:pic>
        <p:nvPicPr>
          <p:cNvPr id="5" name="Picture 2" descr="http://www.mbtigers.com/State%20Degree%20P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328127"/>
            <a:ext cx="2317750" cy="389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2303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95570">
            <a:off x="-803753" y="31368"/>
            <a:ext cx="4386943" cy="1470025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5:00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01686" y="-2949"/>
            <a:ext cx="655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Degrees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0854" y="1328127"/>
            <a:ext cx="608134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</a:t>
            </a:r>
          </a:p>
          <a:p>
            <a:pPr lvl="1">
              <a:buFontTx/>
              <a:buNone/>
            </a:pPr>
            <a:r>
              <a:rPr lang="en-US" sz="4400" dirty="0" smtClean="0"/>
              <a:t>-</a:t>
            </a:r>
            <a:r>
              <a:rPr lang="en-US" sz="3200" dirty="0" smtClean="0"/>
              <a:t>Earned 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-5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year of membership</a:t>
            </a:r>
          </a:p>
          <a:p>
            <a:pPr lvl="1">
              <a:buFontTx/>
              <a:buNone/>
            </a:pPr>
            <a:r>
              <a:rPr lang="en-US" sz="3200" dirty="0" smtClean="0"/>
              <a:t>-Pin is Gold and hangs from a chain</a:t>
            </a:r>
          </a:p>
          <a:p>
            <a:pPr lvl="1">
              <a:buFontTx/>
              <a:buNone/>
            </a:pPr>
            <a:endParaRPr lang="en-US" sz="4400" dirty="0" smtClean="0"/>
          </a:p>
          <a:p>
            <a:endParaRPr lang="en-US" sz="2800" dirty="0" smtClean="0"/>
          </a:p>
        </p:txBody>
      </p:sp>
      <p:pic>
        <p:nvPicPr>
          <p:cNvPr id="5" name="Picture 4" descr="http://www.texasffa.org/Portals/28/Pics/American_Degree_K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0619" y="1143000"/>
            <a:ext cx="216098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11237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95570">
            <a:off x="-803753" y="31368"/>
            <a:ext cx="4386943" cy="1470025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6:00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01686" y="0"/>
            <a:ext cx="655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Emblem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010" y="1454785"/>
            <a:ext cx="3103563" cy="385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My Documents\PowerPoint Documents\ffa on blue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010" y="1454785"/>
            <a:ext cx="3103563" cy="385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My Documents\PowerPoint Documents\ffa on blue2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010" y="1442683"/>
            <a:ext cx="3114993" cy="386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My Documents\PowerPoint Documents\ffa on blue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010" y="1442683"/>
            <a:ext cx="3114993" cy="386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My Documents\PowerPoint Documents\ffa on blue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8719" y="1470025"/>
            <a:ext cx="3091284" cy="383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My Documents\PowerPoint Documents\ffa on blu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8080" y="1442684"/>
            <a:ext cx="3111923" cy="386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1623060"/>
            <a:ext cx="5486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Cross Section of ear of corn: </a:t>
            </a:r>
            <a:r>
              <a:rPr lang="en-US" sz="2400" dirty="0" smtClean="0"/>
              <a:t>Unity-Corn is grown in all 50 states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Eagle: </a:t>
            </a:r>
            <a:r>
              <a:rPr lang="en-US" sz="2400" dirty="0" smtClean="0"/>
              <a:t>Our National symbol, FFA is National organization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Rising Sun: </a:t>
            </a:r>
            <a:r>
              <a:rPr lang="en-US" sz="2400" dirty="0" smtClean="0"/>
              <a:t>Progress &amp; a new day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Plow: </a:t>
            </a:r>
            <a:r>
              <a:rPr lang="en-US" sz="2400" dirty="0" smtClean="0"/>
              <a:t>Labor &amp; Tillage of the soil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Owl: </a:t>
            </a:r>
            <a:r>
              <a:rPr lang="en-US" sz="2400" dirty="0" smtClean="0"/>
              <a:t>Knowledge &amp; Wisdom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Words: </a:t>
            </a:r>
            <a:r>
              <a:rPr lang="en-US" sz="2400" dirty="0" smtClean="0"/>
              <a:t>FFA is an INTEGRAL part of an agricultural education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204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95570">
            <a:off x="-803753" y="31368"/>
            <a:ext cx="4386943" cy="1470025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7:00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90800" y="0"/>
            <a:ext cx="655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Offices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9718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Place picture of YOUR Officer Team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569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95570">
            <a:off x="-803753" y="31368"/>
            <a:ext cx="4386943" cy="1470025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7:00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01686" y="0"/>
            <a:ext cx="655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Offices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29718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Place picture or description of YOUR officer positions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254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95570">
            <a:off x="-803753" y="31368"/>
            <a:ext cx="4386943" cy="1470025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8:00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05496" y="8481"/>
            <a:ext cx="655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FFA is Gr-8!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600200"/>
            <a:ext cx="891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Make Friends &amp; be involved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Travel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Build a Resume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Win Awards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Qualify for Scholarships</a:t>
            </a:r>
          </a:p>
          <a:p>
            <a:pPr algn="ctr"/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782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95570">
            <a:off x="-803753" y="31368"/>
            <a:ext cx="4386943" cy="1470025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9:00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01686" y="0"/>
            <a:ext cx="655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Awards are Fine!</a:t>
            </a:r>
            <a:endParaRPr lang="en-US" sz="6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295400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2060"/>
                </a:solidFill>
              </a:rPr>
              <a:t>Proficiency Awards</a:t>
            </a:r>
          </a:p>
          <a:p>
            <a:pPr algn="ctr"/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2971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Place picture of YOUR chapter’s recent proficiency winner’s or SAE pictures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7563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95570">
            <a:off x="-803753" y="31368"/>
            <a:ext cx="4386943" cy="1470025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9:00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01686" y="0"/>
            <a:ext cx="655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Awards are Fine!</a:t>
            </a:r>
            <a:endParaRPr lang="en-US" sz="6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295400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2060"/>
                </a:solidFill>
              </a:rPr>
              <a:t>CDE Competitions</a:t>
            </a:r>
          </a:p>
          <a:p>
            <a:pPr algn="ctr"/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2971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Place pictures of YOUR chapter’s recent winning CDE teams, or recent CDE participants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429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95570">
            <a:off x="-458992" y="175007"/>
            <a:ext cx="4386943" cy="1470025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10:00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01686" y="-2949"/>
            <a:ext cx="655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FFA Timeline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600200"/>
            <a:ext cx="8915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1917-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Smith Hughes Act Passed</a:t>
            </a:r>
          </a:p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1928- </a:t>
            </a:r>
            <a:r>
              <a:rPr lang="en-US" sz="3200" dirty="0" smtClean="0">
                <a:solidFill>
                  <a:srgbClr val="002060"/>
                </a:solidFill>
              </a:rPr>
              <a:t>Future Farmers of America organized</a:t>
            </a:r>
          </a:p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1930-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Official FFA Creed &amp; Colors were adopted</a:t>
            </a:r>
          </a:p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1944-</a:t>
            </a:r>
            <a:r>
              <a:rPr lang="en-US" sz="3200" dirty="0" smtClean="0">
                <a:solidFill>
                  <a:srgbClr val="002060"/>
                </a:solidFill>
              </a:rPr>
              <a:t> FFA Foundation was formed</a:t>
            </a:r>
          </a:p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1950- </a:t>
            </a:r>
            <a:r>
              <a:rPr lang="en-US" sz="3200" dirty="0" smtClean="0">
                <a:solidFill>
                  <a:srgbClr val="002060"/>
                </a:solidFill>
              </a:rPr>
              <a:t>Public Law 740</a:t>
            </a:r>
          </a:p>
          <a:p>
            <a:pPr algn="ctr"/>
            <a:endParaRPr lang="en-US" sz="2000" dirty="0" smtClean="0">
              <a:solidFill>
                <a:srgbClr val="002060"/>
              </a:solidFill>
            </a:endParaRPr>
          </a:p>
          <a:p>
            <a:pPr algn="ctr"/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211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95570">
            <a:off x="-803753" y="31368"/>
            <a:ext cx="4386943" cy="1470025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1:00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62200" y="15240"/>
            <a:ext cx="6781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7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Day of FFA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3890" y="1752600"/>
            <a:ext cx="784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1928</a:t>
            </a:r>
          </a:p>
          <a:p>
            <a:pPr algn="ctr"/>
            <a:r>
              <a:rPr lang="en-US" sz="5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 Farm Boys</a:t>
            </a:r>
          </a:p>
          <a:p>
            <a:pPr algn="ctr"/>
            <a:r>
              <a:rPr lang="en-US" sz="5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Kansas City, Missouri</a:t>
            </a:r>
            <a:endParaRPr lang="en-US"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96370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95570">
            <a:off x="-382792" y="175007"/>
            <a:ext cx="4386943" cy="1470025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10:00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01686" y="-2949"/>
            <a:ext cx="655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FFA Timeline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600200"/>
            <a:ext cx="8915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1965-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“New Farmers” &amp; FFA merged</a:t>
            </a:r>
          </a:p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1969- </a:t>
            </a:r>
            <a:r>
              <a:rPr lang="en-US" sz="3200" dirty="0" smtClean="0">
                <a:solidFill>
                  <a:srgbClr val="002060"/>
                </a:solidFill>
              </a:rPr>
              <a:t>Girls joined FFA</a:t>
            </a:r>
          </a:p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1971-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Alumni Formed</a:t>
            </a:r>
          </a:p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19??-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Add when YOUR chapter was chartered </a:t>
            </a:r>
          </a:p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1988-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Name changed to National FFA Organization</a:t>
            </a:r>
          </a:p>
          <a:p>
            <a:pPr algn="ctr"/>
            <a:endParaRPr lang="en-US" sz="2000" dirty="0" smtClean="0">
              <a:solidFill>
                <a:srgbClr val="002060"/>
              </a:solidFill>
            </a:endParaRPr>
          </a:p>
          <a:p>
            <a:pPr algn="ctr"/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719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95570">
            <a:off x="-382792" y="175007"/>
            <a:ext cx="4386943" cy="1470025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11:00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01686" y="0"/>
            <a:ext cx="655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of Ethics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29718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</a:t>
            </a:r>
            <a:r>
              <a:rPr lang="en-US" dirty="0" smtClean="0"/>
              <a:t>://</a:t>
            </a:r>
            <a:r>
              <a:rPr lang="en-US" dirty="0" smtClean="0">
                <a:hlinkClick r:id="rId2" invalidUrl="http://www.agriscience.msu.edu/specialprojects/chapter officer development-michelle guthrie/MEMBER HANDBOOK/FFA Code of Ethics.pdf"/>
              </a:rPr>
              <a:t>LINK TO COE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078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95570">
            <a:off x="-458992" y="175007"/>
            <a:ext cx="4386943" cy="1470025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12:00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0" y="0"/>
            <a:ext cx="655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Official Dress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Official FFA Dr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9150" y="1362076"/>
            <a:ext cx="2508250" cy="3940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1150" y="1057276"/>
            <a:ext cx="274320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latin typeface="Times"/>
                <a:cs typeface="Times"/>
              </a:rPr>
              <a:t>Girls</a:t>
            </a:r>
          </a:p>
          <a:p>
            <a:pPr algn="ctr">
              <a:buFont typeface="Arial" charset="0"/>
              <a:buChar char="•"/>
            </a:pPr>
            <a:r>
              <a:rPr lang="en-US" sz="2800" dirty="0">
                <a:latin typeface="Times"/>
                <a:cs typeface="Times"/>
              </a:rPr>
              <a:t>White Collared Shirt</a:t>
            </a:r>
          </a:p>
          <a:p>
            <a:pPr algn="ctr">
              <a:buFont typeface="Arial" charset="0"/>
              <a:buChar char="•"/>
            </a:pPr>
            <a:r>
              <a:rPr lang="en-US" sz="2800" dirty="0">
                <a:latin typeface="Times"/>
                <a:cs typeface="Times"/>
              </a:rPr>
              <a:t>Official FFA Jacket</a:t>
            </a:r>
          </a:p>
          <a:p>
            <a:pPr algn="ctr">
              <a:buFont typeface="Arial" charset="0"/>
              <a:buChar char="•"/>
            </a:pPr>
            <a:r>
              <a:rPr lang="en-US" sz="2800" dirty="0">
                <a:latin typeface="Times"/>
                <a:cs typeface="Times"/>
              </a:rPr>
              <a:t>FFA scarf</a:t>
            </a:r>
          </a:p>
          <a:p>
            <a:pPr algn="ctr">
              <a:buFont typeface="Arial" charset="0"/>
              <a:buChar char="•"/>
            </a:pPr>
            <a:r>
              <a:rPr lang="en-US" sz="2800" dirty="0">
                <a:latin typeface="Times"/>
                <a:cs typeface="Times"/>
              </a:rPr>
              <a:t>Black Skirt </a:t>
            </a:r>
          </a:p>
          <a:p>
            <a:pPr algn="ctr"/>
            <a:r>
              <a:rPr lang="en-US" sz="2000" dirty="0">
                <a:latin typeface="Times"/>
                <a:cs typeface="Times"/>
              </a:rPr>
              <a:t>(knee length or longer)</a:t>
            </a:r>
          </a:p>
          <a:p>
            <a:pPr algn="ctr">
              <a:buFont typeface="Arial" charset="0"/>
              <a:buChar char="•"/>
            </a:pPr>
            <a:r>
              <a:rPr lang="en-US" sz="2800" dirty="0">
                <a:latin typeface="Times"/>
                <a:cs typeface="Times"/>
              </a:rPr>
              <a:t>Black Nylons &amp; Shoes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78550" y="1057276"/>
            <a:ext cx="27432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latin typeface="Times"/>
                <a:cs typeface="Times"/>
              </a:rPr>
              <a:t>Boys</a:t>
            </a:r>
          </a:p>
          <a:p>
            <a:pPr algn="ctr">
              <a:buFont typeface="Arial" charset="0"/>
              <a:buChar char="•"/>
            </a:pPr>
            <a:r>
              <a:rPr lang="en-US" sz="2800" dirty="0">
                <a:latin typeface="Times"/>
                <a:cs typeface="Times"/>
              </a:rPr>
              <a:t>White Collared Shirt</a:t>
            </a:r>
          </a:p>
          <a:p>
            <a:pPr algn="ctr">
              <a:buFont typeface="Arial" charset="0"/>
              <a:buChar char="•"/>
            </a:pPr>
            <a:r>
              <a:rPr lang="en-US" sz="2800" dirty="0">
                <a:latin typeface="Times"/>
                <a:cs typeface="Times"/>
              </a:rPr>
              <a:t>Official FFA Jacket</a:t>
            </a:r>
          </a:p>
          <a:p>
            <a:pPr algn="ctr">
              <a:buFont typeface="Arial" charset="0"/>
              <a:buChar char="•"/>
            </a:pPr>
            <a:r>
              <a:rPr lang="en-US" sz="2800" dirty="0">
                <a:latin typeface="Times"/>
                <a:cs typeface="Times"/>
              </a:rPr>
              <a:t>FFA Tie</a:t>
            </a:r>
          </a:p>
          <a:p>
            <a:pPr algn="ctr">
              <a:buFont typeface="Arial" charset="0"/>
              <a:buChar char="•"/>
            </a:pPr>
            <a:r>
              <a:rPr lang="en-US" sz="2800" dirty="0">
                <a:latin typeface="Times"/>
                <a:cs typeface="Times"/>
              </a:rPr>
              <a:t>Black </a:t>
            </a:r>
            <a:r>
              <a:rPr lang="en-US" sz="2800" dirty="0" smtClean="0">
                <a:latin typeface="Times"/>
                <a:cs typeface="Times"/>
              </a:rPr>
              <a:t>Slacks</a:t>
            </a:r>
            <a:endParaRPr lang="en-US" sz="2800" dirty="0">
              <a:latin typeface="Times"/>
              <a:cs typeface="Times"/>
            </a:endParaRPr>
          </a:p>
          <a:p>
            <a:pPr algn="ctr">
              <a:buFont typeface="Arial" charset="0"/>
              <a:buChar char="•"/>
            </a:pPr>
            <a:r>
              <a:rPr lang="en-US" sz="2800" dirty="0">
                <a:latin typeface="Times"/>
                <a:cs typeface="Times"/>
              </a:rPr>
              <a:t>Black Shoes</a:t>
            </a:r>
          </a:p>
        </p:txBody>
      </p:sp>
    </p:spTree>
    <p:extLst>
      <p:ext uri="{BB962C8B-B14F-4D97-AF65-F5344CB8AC3E}">
        <p14:creationId xmlns:p14="http://schemas.microsoft.com/office/powerpoint/2010/main" val="24470720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95570">
            <a:off x="-803753" y="31368"/>
            <a:ext cx="4386943" cy="1470025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2:00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14600" y="0"/>
            <a:ext cx="6629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Dudes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3890" y="1600200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Smith &amp; Hughes</a:t>
            </a:r>
          </a:p>
          <a:p>
            <a:pPr algn="ctr"/>
            <a:endParaRPr lang="en-US" sz="3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Vocational Education act of 1917 provided federal funding for agricultural education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70502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95570">
            <a:off x="-803753" y="31368"/>
            <a:ext cx="4386943" cy="1470025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3:00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90800" y="0"/>
            <a:ext cx="655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Circles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2286000" y="1600200"/>
            <a:ext cx="2590800" cy="2514600"/>
          </a:xfrm>
          <a:prstGeom prst="ellipse">
            <a:avLst/>
          </a:prstGeom>
          <a:solidFill>
            <a:srgbClr val="92D050">
              <a:alpha val="49000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4267200" y="1600200"/>
            <a:ext cx="2590800" cy="2514600"/>
          </a:xfrm>
          <a:prstGeom prst="ellipse">
            <a:avLst/>
          </a:prstGeom>
          <a:solidFill>
            <a:srgbClr val="92D050">
              <a:alpha val="49000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3200400" y="2819400"/>
            <a:ext cx="2590800" cy="2514600"/>
          </a:xfrm>
          <a:prstGeom prst="ellipse">
            <a:avLst/>
          </a:prstGeom>
          <a:solidFill>
            <a:srgbClr val="92D050">
              <a:alpha val="52000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0" y="2362200"/>
            <a:ext cx="213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Classroom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53000" y="236220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omic Sans MS" pitchFamily="66" charset="0"/>
              </a:rPr>
              <a:t>FFA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29000" y="4114800"/>
            <a:ext cx="220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omic Sans MS" pitchFamily="66" charset="0"/>
              </a:rPr>
              <a:t>SAE</a:t>
            </a:r>
          </a:p>
          <a:p>
            <a:pPr algn="ctr"/>
            <a:r>
              <a:rPr lang="en-US" sz="1200">
                <a:latin typeface="Comic Sans MS" pitchFamily="66" charset="0"/>
              </a:rPr>
              <a:t>(Supervised Agricultural Experience)</a:t>
            </a:r>
          </a:p>
        </p:txBody>
      </p:sp>
      <p:sp>
        <p:nvSpPr>
          <p:cNvPr id="11" name="Right Arrow 10"/>
          <p:cNvSpPr>
            <a:spLocks noChangeArrowheads="1"/>
          </p:cNvSpPr>
          <p:nvPr/>
        </p:nvSpPr>
        <p:spPr bwMode="auto">
          <a:xfrm rot="-9563300">
            <a:off x="4648200" y="3429000"/>
            <a:ext cx="2895600" cy="533400"/>
          </a:xfrm>
          <a:prstGeom prst="rightArrow">
            <a:avLst>
              <a:gd name="adj1" fmla="val 50000"/>
              <a:gd name="adj2" fmla="val 49988"/>
            </a:avLst>
          </a:prstGeom>
          <a:solidFill>
            <a:srgbClr val="0070C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5867400" y="4267200"/>
            <a:ext cx="32766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</a:rPr>
              <a:t>Agricultural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</a:rPr>
              <a:t>Education</a:t>
            </a:r>
          </a:p>
          <a:p>
            <a:pPr algn="ctr"/>
            <a:endParaRPr lang="en-US" sz="1200" dirty="0">
              <a:latin typeface="Comic Sans MS" pitchFamily="66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4267200" y="2819400"/>
            <a:ext cx="609600" cy="533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59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 animBg="1"/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95570">
            <a:off x="-803753" y="31368"/>
            <a:ext cx="4386943" cy="1470025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3:00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90800" y="0"/>
            <a:ext cx="655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Circles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600200"/>
            <a:ext cx="868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itchFamily="34" charset="0"/>
              <a:buChar char="•"/>
            </a:pPr>
            <a:r>
              <a:rPr 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a “club,” its </a:t>
            </a:r>
            <a:r>
              <a:rPr lang="en-US" sz="4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intracurricular</a:t>
            </a:r>
            <a:endParaRPr lang="en-US" sz="4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7250" indent="-857250">
              <a:buFont typeface="Arial" pitchFamily="34" charset="0"/>
              <a:buChar char="•"/>
            </a:pPr>
            <a:r>
              <a:rPr 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take an </a:t>
            </a:r>
            <a:r>
              <a:rPr lang="en-US" sz="4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</a:t>
            </a:r>
            <a:r>
              <a:rPr 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class to join</a:t>
            </a:r>
          </a:p>
          <a:p>
            <a:pPr marL="857250" indent="-857250">
              <a:buFont typeface="Arial" pitchFamily="34" charset="0"/>
              <a:buChar char="•"/>
            </a:pPr>
            <a:r>
              <a:rPr 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in the classroom and apply through FFA &amp; SAE to maximize the experience</a:t>
            </a:r>
            <a:endParaRPr lang="en-US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93401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95570">
            <a:off x="-803753" y="31368"/>
            <a:ext cx="4386943" cy="1470025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4:00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01686" y="0"/>
            <a:ext cx="655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 Motto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68246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Learning to Do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60579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Doing to Learn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352912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Earning to Live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4452450"/>
            <a:ext cx="4838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Living to Serve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2825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95570">
            <a:off x="-803753" y="31368"/>
            <a:ext cx="4386943" cy="1470025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5:00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01686" y="-2949"/>
            <a:ext cx="655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Degrees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074" y="1744980"/>
            <a:ext cx="4358285" cy="374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355436">
            <a:off x="2837329" y="4112667"/>
            <a:ext cx="2152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Discovery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 rot="1102192">
            <a:off x="3228010" y="3450009"/>
            <a:ext cx="2152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Greenhand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 rot="798656">
            <a:off x="3536522" y="2831533"/>
            <a:ext cx="2152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Chapter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 rot="559565">
            <a:off x="3990571" y="2304531"/>
            <a:ext cx="2152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State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 rot="170569">
            <a:off x="4522054" y="1566804"/>
            <a:ext cx="2152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American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02261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95570">
            <a:off x="-803753" y="31368"/>
            <a:ext cx="4386943" cy="1470025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5:00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01686" y="-2949"/>
            <a:ext cx="655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Degrees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0854" y="1328127"/>
            <a:ext cx="608134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Discovery</a:t>
            </a:r>
          </a:p>
          <a:p>
            <a:pPr lvl="1">
              <a:buFontTx/>
              <a:buNone/>
            </a:pPr>
            <a:r>
              <a:rPr lang="en-US" sz="4400" dirty="0" smtClean="0"/>
              <a:t>-</a:t>
            </a:r>
            <a:r>
              <a:rPr lang="en-US" sz="3200" dirty="0" smtClean="0"/>
              <a:t>Introductory degree for 7-8 graders</a:t>
            </a:r>
          </a:p>
          <a:p>
            <a:pPr lvl="1">
              <a:buFontTx/>
              <a:buNone/>
            </a:pPr>
            <a:endParaRPr lang="en-US" sz="4400" dirty="0" smtClean="0"/>
          </a:p>
          <a:p>
            <a:endParaRPr lang="en-US" sz="2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231" y="1467076"/>
            <a:ext cx="2676525" cy="364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201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95570">
            <a:off x="-803753" y="31368"/>
            <a:ext cx="4386943" cy="1470025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5:00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01686" y="-2949"/>
            <a:ext cx="655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Degrees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0854" y="1328127"/>
            <a:ext cx="608134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sz="7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Greenhand</a:t>
            </a:r>
            <a:endParaRPr lang="en-US" sz="7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Tx/>
              <a:buNone/>
            </a:pPr>
            <a:r>
              <a:rPr lang="en-US" sz="4400" dirty="0" smtClean="0"/>
              <a:t>-</a:t>
            </a:r>
            <a:r>
              <a:rPr lang="en-US" sz="3200" dirty="0" smtClean="0"/>
              <a:t>Earned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year of high school membership</a:t>
            </a:r>
          </a:p>
          <a:p>
            <a:pPr lvl="1">
              <a:buFontTx/>
              <a:buNone/>
            </a:pPr>
            <a:r>
              <a:rPr lang="en-US" sz="3200" dirty="0"/>
              <a:t>-</a:t>
            </a:r>
            <a:r>
              <a:rPr lang="en-US" sz="3200" dirty="0" smtClean="0"/>
              <a:t>Pin is Bronze</a:t>
            </a:r>
          </a:p>
          <a:p>
            <a:pPr lvl="1">
              <a:buFontTx/>
              <a:buNone/>
            </a:pPr>
            <a:endParaRPr lang="en-US" sz="4400" dirty="0" smtClean="0"/>
          </a:p>
          <a:p>
            <a:endParaRPr lang="en-US" sz="2800" dirty="0" smtClean="0"/>
          </a:p>
        </p:txBody>
      </p:sp>
      <p:pic>
        <p:nvPicPr>
          <p:cNvPr id="12" name="Picture 2" descr="http://www.ohioffa.org/programs/images/greenhandp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676400"/>
            <a:ext cx="2590800" cy="334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15904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9">
      <a:majorFont>
        <a:latin typeface="Mufferaw"/>
        <a:ea typeface=""/>
        <a:cs typeface=""/>
      </a:majorFont>
      <a:minorFont>
        <a:latin typeface="Mongolian Bait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455</Words>
  <Application>Microsoft Macintosh PowerPoint</Application>
  <PresentationFormat>On-screen Show (4:3)</PresentationFormat>
  <Paragraphs>124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Comic Sans MS</vt:lpstr>
      <vt:lpstr>Mongolian Baiti</vt:lpstr>
      <vt:lpstr>Mufferaw</vt:lpstr>
      <vt:lpstr>Times</vt:lpstr>
      <vt:lpstr>Arial</vt:lpstr>
      <vt:lpstr>Office Theme</vt:lpstr>
      <vt:lpstr>Animal Science  FFA Around the CLOCK</vt:lpstr>
      <vt:lpstr>1:00</vt:lpstr>
      <vt:lpstr>2:00</vt:lpstr>
      <vt:lpstr>3:00</vt:lpstr>
      <vt:lpstr>3:00</vt:lpstr>
      <vt:lpstr>4:00</vt:lpstr>
      <vt:lpstr>5:00</vt:lpstr>
      <vt:lpstr>5:00</vt:lpstr>
      <vt:lpstr>5:00</vt:lpstr>
      <vt:lpstr>5:00</vt:lpstr>
      <vt:lpstr>5:00</vt:lpstr>
      <vt:lpstr>5:00</vt:lpstr>
      <vt:lpstr>6:00</vt:lpstr>
      <vt:lpstr>7:00</vt:lpstr>
      <vt:lpstr>7:00</vt:lpstr>
      <vt:lpstr>8:00</vt:lpstr>
      <vt:lpstr>9:00</vt:lpstr>
      <vt:lpstr>9:00</vt:lpstr>
      <vt:lpstr>10:00</vt:lpstr>
      <vt:lpstr>10:00</vt:lpstr>
      <vt:lpstr>11:00</vt:lpstr>
      <vt:lpstr>12:00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FFA</dc:title>
  <dc:creator>User</dc:creator>
  <cp:lastModifiedBy>georg Wardell</cp:lastModifiedBy>
  <cp:revision>29</cp:revision>
  <dcterms:created xsi:type="dcterms:W3CDTF">2012-07-03T19:37:37Z</dcterms:created>
  <dcterms:modified xsi:type="dcterms:W3CDTF">2016-08-20T03:40:04Z</dcterms:modified>
</cp:coreProperties>
</file>